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4" r:id="rId3"/>
    <p:sldId id="257" r:id="rId4"/>
    <p:sldId id="271" r:id="rId5"/>
    <p:sldId id="273" r:id="rId6"/>
    <p:sldId id="27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ACD72-00E8-4CF3-AD4F-31B94488F73E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3D78E-1242-49DD-842C-54F0861CD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60A938-E2C5-45CD-87D5-B5898940DB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F626-55EA-8FD6-DF4A-308385A33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FFACE-3524-0486-A67E-956D96C3A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5A348-7CA9-F61D-8341-4833D776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A432F-5004-47ED-064C-BE72BF8A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18542-1333-7224-2CF1-CD25446C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4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7A01-2953-D00E-75AD-07A6E313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B88DF-D0E1-9FB4-771A-E26D133EC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7AB36-4081-7F4D-BCCC-D5EB5DF7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63F14-8574-83EA-B804-B33F789F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30D03-17C8-934D-109C-1F47D18D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D0FD8-82C7-BB6E-7F74-A5BDBB52C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0E14E-ED4D-0E9B-5180-071F8008D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783D8-CBAA-F65D-5FE4-A961ACB6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C1941-3F1B-D211-5C53-54B7726C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1D11-9020-3A2B-D5DD-E1AF98F1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C36E-AF0F-4D1D-5ED0-65C00DF6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1A4F-DA41-30A5-A34A-DB1605E1A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14319-B685-3C75-FD3C-03CD7966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BD546-FD31-68BC-7F34-20C7A1CA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8CCA-B948-4707-A86B-FDF60B9C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3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52F9-7003-2E2F-0CDB-DCCCB95C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8E17F-98D3-616B-6AF5-A7803EF0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85AC-409B-A78C-FE4F-15220500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2791A-3B2F-A266-3EE3-302F9822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77BD6-32D8-FCD2-3A42-E48C92DB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9113-E0FF-2A68-3810-F6C3FBCD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B502-D832-4A91-2E13-39E3E3645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9374F-610B-659E-D6CA-16041F9FE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D003B-1B16-BE3F-E52F-C87128B5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2935F-E4D5-9E4A-07E0-E3B28B644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356F4-A078-1855-29E4-BBDEE4BB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0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39E7-3D96-199C-CD90-CEB97D79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4D3AF-ADB0-47C5-9592-7ABA3C01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8983B-D4BB-85D8-EDD0-33B61858D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A3E49-A0F2-1D39-D422-482D4FECE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30CC0-B5CF-E6A8-FE50-1964B9A96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7DC6A-379C-6D5E-CCCC-6D4C26128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C5773-1BE5-D5B6-7A97-9D6AE2F5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392C1-0DA9-F61F-ABB5-945D3D10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0F8D-091E-95B2-105A-F37D8822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6E42E-169E-A55F-37BE-10ACAD4D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BD4D1-46A5-2555-2BC1-09C8DF62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C4FAF-5FF6-6426-ED15-C5EB90CB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4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98745-983C-0B35-0EDA-D0F2DAB7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35857-DB26-0E99-74FC-9FE0990A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291B-6C7E-4F20-9B7D-95F89AD0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1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A3513-8777-F5E6-455F-AC1189A76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FC911-2DD7-F5FC-D1AF-0D6E6B0B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E48F7-10B2-667A-915C-3EF8F62C6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D4534-4260-50A3-E32E-D426F25B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9E9B1-E579-8AE0-9506-11541DB2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633D-2A0E-BA71-99FE-85BACEE0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3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EEED-754F-5086-EB4F-A21A5A25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2097A-BFCC-33C9-2EB5-B055B6D92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EED21-7BA6-5E1C-5970-875CB986D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A9464-45C8-11A1-E49A-00A4E8A9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E3EDB-06E6-8B4A-395E-745F495B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2CF54-067A-B206-17D3-9EA7377C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6704A-8595-F8B9-E0AF-61683440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8133-756A-6AE4-9DBB-3C5F58ECB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1B439-6424-2EAB-C40F-62E4AD41A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12062-6C6B-422E-8CB4-6EA400B95DB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F9838-A919-930A-80D2-0444321CA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5611A-C6B8-5756-CBCB-6E623AF96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0E662-86B0-4B3A-BA2D-1EB1B4D7B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1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C698-63F0-2011-2E4C-BE4AE12BD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HyperGraph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A9BF7-85B8-1917-CF77-86ABC4870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Frankonello</a:t>
            </a:r>
            <a:endParaRPr lang="en-US" dirty="0"/>
          </a:p>
          <a:p>
            <a:endParaRPr lang="en-US" dirty="0"/>
          </a:p>
          <a:p>
            <a:r>
              <a:rPr lang="en-US" dirty="0"/>
              <a:t>08/08/2023</a:t>
            </a:r>
          </a:p>
        </p:txBody>
      </p:sp>
    </p:spTree>
    <p:extLst>
      <p:ext uri="{BB962C8B-B14F-4D97-AF65-F5344CB8AC3E}">
        <p14:creationId xmlns:p14="http://schemas.microsoft.com/office/powerpoint/2010/main" val="8281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4FD7-D8C9-0EAA-F0A6-1813F2D5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21"/>
            <a:ext cx="10515600" cy="727951"/>
          </a:xfrm>
        </p:spPr>
        <p:txBody>
          <a:bodyPr>
            <a:normAutofit/>
          </a:bodyPr>
          <a:lstStyle/>
          <a:p>
            <a:r>
              <a:rPr lang="en-US" sz="2800" b="1" dirty="0" err="1">
                <a:solidFill>
                  <a:srgbClr val="237731"/>
                </a:solidFill>
                <a:latin typeface="Aptos Narrow" panose="020B0004020202020204" pitchFamily="34" charset="0"/>
              </a:rPr>
              <a:t>HyperGraph</a:t>
            </a:r>
            <a:r>
              <a:rPr lang="en-US" sz="2800" b="1" dirty="0">
                <a:solidFill>
                  <a:srgbClr val="237731"/>
                </a:solidFill>
                <a:latin typeface="Aptos Narrow" panose="020B0004020202020204" pitchFamily="34" charset="0"/>
              </a:rPr>
              <a:t> - Easy development of Model-driven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80E5-813A-282D-6613-4AE431BF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73272"/>
            <a:ext cx="11353800" cy="4621817"/>
          </a:xfrm>
        </p:spPr>
        <p:txBody>
          <a:bodyPr lIns="108000" rIns="108000" numCol="3" spcCol="1440000">
            <a:normAutofit/>
          </a:bodyPr>
          <a:lstStyle/>
          <a:p>
            <a:pPr marL="0" indent="0">
              <a:buNone/>
            </a:pPr>
            <a:r>
              <a:rPr lang="en-US" sz="1200" dirty="0"/>
              <a:t>Be able to easily create applications or systems designed by drawing functional models.</a:t>
            </a:r>
          </a:p>
          <a:p>
            <a:pPr marL="0" indent="0">
              <a:buNone/>
            </a:pPr>
            <a:r>
              <a:rPr lang="en-US" sz="1200" dirty="0"/>
              <a:t>Any type of model possible:</a:t>
            </a:r>
          </a:p>
          <a:p>
            <a:r>
              <a:rPr lang="en-US" sz="1200" dirty="0"/>
              <a:t>Dataflow</a:t>
            </a:r>
          </a:p>
          <a:p>
            <a:r>
              <a:rPr lang="en-US" sz="1200" dirty="0"/>
              <a:t>Control flow</a:t>
            </a:r>
          </a:p>
          <a:p>
            <a:r>
              <a:rPr lang="en-US" sz="1200" dirty="0"/>
              <a:t>Data model (ERD,…)</a:t>
            </a:r>
          </a:p>
          <a:p>
            <a:r>
              <a:rPr lang="en-US" sz="1200" dirty="0"/>
              <a:t>State Model</a:t>
            </a:r>
          </a:p>
          <a:p>
            <a:r>
              <a:rPr lang="en-US" sz="1200" dirty="0"/>
              <a:t>CodeFlow</a:t>
            </a:r>
          </a:p>
          <a:p>
            <a:r>
              <a:rPr lang="en-US" sz="1200" dirty="0"/>
              <a:t>Business process</a:t>
            </a:r>
          </a:p>
          <a:p>
            <a:r>
              <a:rPr lang="en-US" sz="1200" dirty="0"/>
              <a:t>Domain specific languages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Tool to create set of symbolic elements and assign functional semantic to them</a:t>
            </a:r>
          </a:p>
          <a:p>
            <a:r>
              <a:rPr lang="en-US" sz="1200" dirty="0"/>
              <a:t>Tool to draw graphs of symbolic elements to make them represent applications or systems models.</a:t>
            </a:r>
          </a:p>
          <a:p>
            <a:r>
              <a:rPr lang="en-US" sz="1200" dirty="0"/>
              <a:t>Code generator tools to translate models into runnable code in any language or in data files suited for integration in other projects</a:t>
            </a:r>
          </a:p>
          <a:p>
            <a:r>
              <a:rPr lang="en-US" sz="1200" dirty="0"/>
              <a:t>Run-time engine to execute models directly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Javascript</a:t>
            </a:r>
            <a:r>
              <a:rPr lang="en-US" sz="1200" dirty="0"/>
              <a:t>, web technologies</a:t>
            </a:r>
          </a:p>
          <a:p>
            <a:pPr marL="0" indent="0">
              <a:buNone/>
            </a:pPr>
            <a:r>
              <a:rPr lang="en-US" sz="1200" dirty="0"/>
              <a:t>Any target language or data format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BB13E-4007-D255-8409-B3C747815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"/>
          <a:stretch/>
        </p:blipFill>
        <p:spPr>
          <a:xfrm>
            <a:off x="0" y="1106322"/>
            <a:ext cx="12486290" cy="84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2DFD5-BA1C-226F-5CA8-EF7C67B3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10" y="3963844"/>
            <a:ext cx="7328027" cy="27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FAA4-4E6F-A999-C778-507E0916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71" y="235335"/>
            <a:ext cx="10515600" cy="45095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HyperGraph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3821-02A0-9E2D-7B68-E1B97AF9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1866157"/>
            <a:ext cx="3647767" cy="4310806"/>
          </a:xfrm>
        </p:spPr>
        <p:txBody>
          <a:bodyPr/>
          <a:lstStyle/>
          <a:p>
            <a:r>
              <a:rPr lang="en-US" dirty="0"/>
              <a:t>Project that started as a hobby in summer holiday 2019 </a:t>
            </a:r>
          </a:p>
          <a:p>
            <a:r>
              <a:rPr lang="en-US" dirty="0"/>
              <a:t>Idea was to explore meta-modeling in a broad spectrum</a:t>
            </a:r>
          </a:p>
          <a:p>
            <a:r>
              <a:rPr lang="en-US" dirty="0"/>
              <a:t>Idea inspired by using Notion.io, </a:t>
            </a:r>
            <a:r>
              <a:rPr lang="en-US" dirty="0" err="1"/>
              <a:t>FreeMind</a:t>
            </a:r>
            <a:r>
              <a:rPr lang="en-US" dirty="0"/>
              <a:t>, Miro and knowledge on meta-modeling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53B71-1EDB-14E6-0136-C431E21C3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3" t="19928" r="13023" b="5324"/>
          <a:stretch/>
        </p:blipFill>
        <p:spPr>
          <a:xfrm>
            <a:off x="4218561" y="1697654"/>
            <a:ext cx="7541343" cy="4427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37287-BF7A-DA02-A42C-237038083705}"/>
              </a:ext>
            </a:extLst>
          </p:cNvPr>
          <p:cNvSpPr txBox="1"/>
          <p:nvPr/>
        </p:nvSpPr>
        <p:spPr>
          <a:xfrm>
            <a:off x="4110407" y="925619"/>
            <a:ext cx="7806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HyperGraph</a:t>
            </a:r>
            <a:r>
              <a:rPr lang="en-US" sz="2400" dirty="0"/>
              <a:t> is a tool to visualize and manipulate information in an intuitive but additionally with programmatic way.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74C2E-4A3F-7815-5620-A23316684807}"/>
              </a:ext>
            </a:extLst>
          </p:cNvPr>
          <p:cNvSpPr txBox="1"/>
          <p:nvPr/>
        </p:nvSpPr>
        <p:spPr>
          <a:xfrm>
            <a:off x="4218561" y="6077375"/>
            <a:ext cx="780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it’s abstract properties and available libraries, building such a platform was possible with minimal effort (2h/week in mean over 4 years)</a:t>
            </a:r>
          </a:p>
        </p:txBody>
      </p:sp>
    </p:spTree>
    <p:extLst>
      <p:ext uri="{BB962C8B-B14F-4D97-AF65-F5344CB8AC3E}">
        <p14:creationId xmlns:p14="http://schemas.microsoft.com/office/powerpoint/2010/main" val="281692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024D5B2-3418-C1CE-AB3D-A1264D831EBE}"/>
              </a:ext>
            </a:extLst>
          </p:cNvPr>
          <p:cNvSpPr txBox="1"/>
          <p:nvPr/>
        </p:nvSpPr>
        <p:spPr>
          <a:xfrm>
            <a:off x="-78185" y="978257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F207400-3F67-399B-CA55-F48EBA2D5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642"/>
            <a:ext cx="2253006" cy="565922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62A7EA-A24E-62B7-C24B-B51952259DFE}"/>
              </a:ext>
            </a:extLst>
          </p:cNvPr>
          <p:cNvSpPr/>
          <p:nvPr/>
        </p:nvSpPr>
        <p:spPr>
          <a:xfrm>
            <a:off x="2780907" y="2177591"/>
            <a:ext cx="5608949" cy="3544478"/>
          </a:xfrm>
          <a:custGeom>
            <a:avLst/>
            <a:gdLst>
              <a:gd name="connsiteX0" fmla="*/ 0 w 5608949"/>
              <a:gd name="connsiteY0" fmla="*/ 1555422 h 4430598"/>
              <a:gd name="connsiteX1" fmla="*/ 1489435 w 5608949"/>
              <a:gd name="connsiteY1" fmla="*/ 4430598 h 4430598"/>
              <a:gd name="connsiteX2" fmla="*/ 4128940 w 5608949"/>
              <a:gd name="connsiteY2" fmla="*/ 4421171 h 4430598"/>
              <a:gd name="connsiteX3" fmla="*/ 5608949 w 5608949"/>
              <a:gd name="connsiteY3" fmla="*/ 1951348 h 4430598"/>
              <a:gd name="connsiteX4" fmla="*/ 5156462 w 5608949"/>
              <a:gd name="connsiteY4" fmla="*/ 697583 h 4430598"/>
              <a:gd name="connsiteX5" fmla="*/ 4637988 w 5608949"/>
              <a:gd name="connsiteY5" fmla="*/ 0 h 4430598"/>
              <a:gd name="connsiteX6" fmla="*/ 2215299 w 5608949"/>
              <a:gd name="connsiteY6" fmla="*/ 9427 h 4430598"/>
              <a:gd name="connsiteX7" fmla="*/ 461914 w 5608949"/>
              <a:gd name="connsiteY7" fmla="*/ 895546 h 4430598"/>
              <a:gd name="connsiteX8" fmla="*/ 0 w 5608949"/>
              <a:gd name="connsiteY8" fmla="*/ 1555422 h 4430598"/>
              <a:gd name="connsiteX0" fmla="*/ 0 w 5608949"/>
              <a:gd name="connsiteY0" fmla="*/ 1555422 h 4421171"/>
              <a:gd name="connsiteX1" fmla="*/ 1451728 w 5608949"/>
              <a:gd name="connsiteY1" fmla="*/ 2620652 h 4421171"/>
              <a:gd name="connsiteX2" fmla="*/ 4128940 w 5608949"/>
              <a:gd name="connsiteY2" fmla="*/ 4421171 h 4421171"/>
              <a:gd name="connsiteX3" fmla="*/ 5608949 w 5608949"/>
              <a:gd name="connsiteY3" fmla="*/ 1951348 h 4421171"/>
              <a:gd name="connsiteX4" fmla="*/ 5156462 w 5608949"/>
              <a:gd name="connsiteY4" fmla="*/ 697583 h 4421171"/>
              <a:gd name="connsiteX5" fmla="*/ 4637988 w 5608949"/>
              <a:gd name="connsiteY5" fmla="*/ 0 h 4421171"/>
              <a:gd name="connsiteX6" fmla="*/ 2215299 w 5608949"/>
              <a:gd name="connsiteY6" fmla="*/ 9427 h 4421171"/>
              <a:gd name="connsiteX7" fmla="*/ 461914 w 5608949"/>
              <a:gd name="connsiteY7" fmla="*/ 895546 h 4421171"/>
              <a:gd name="connsiteX8" fmla="*/ 0 w 5608949"/>
              <a:gd name="connsiteY8" fmla="*/ 1555422 h 4421171"/>
              <a:gd name="connsiteX0" fmla="*/ 0 w 5608949"/>
              <a:gd name="connsiteY0" fmla="*/ 1555422 h 2620652"/>
              <a:gd name="connsiteX1" fmla="*/ 1451728 w 5608949"/>
              <a:gd name="connsiteY1" fmla="*/ 2620652 h 2620652"/>
              <a:gd name="connsiteX2" fmla="*/ 4138366 w 5608949"/>
              <a:gd name="connsiteY2" fmla="*/ 2601798 h 2620652"/>
              <a:gd name="connsiteX3" fmla="*/ 5608949 w 5608949"/>
              <a:gd name="connsiteY3" fmla="*/ 1951348 h 2620652"/>
              <a:gd name="connsiteX4" fmla="*/ 5156462 w 5608949"/>
              <a:gd name="connsiteY4" fmla="*/ 697583 h 2620652"/>
              <a:gd name="connsiteX5" fmla="*/ 4637988 w 5608949"/>
              <a:gd name="connsiteY5" fmla="*/ 0 h 2620652"/>
              <a:gd name="connsiteX6" fmla="*/ 2215299 w 5608949"/>
              <a:gd name="connsiteY6" fmla="*/ 9427 h 2620652"/>
              <a:gd name="connsiteX7" fmla="*/ 461914 w 5608949"/>
              <a:gd name="connsiteY7" fmla="*/ 895546 h 2620652"/>
              <a:gd name="connsiteX8" fmla="*/ 0 w 5608949"/>
              <a:gd name="connsiteY8" fmla="*/ 1555422 h 2620652"/>
              <a:gd name="connsiteX0" fmla="*/ 0 w 5608949"/>
              <a:gd name="connsiteY0" fmla="*/ 1555422 h 3544478"/>
              <a:gd name="connsiteX1" fmla="*/ 1451728 w 5608949"/>
              <a:gd name="connsiteY1" fmla="*/ 2620652 h 3544478"/>
              <a:gd name="connsiteX2" fmla="*/ 4157219 w 5608949"/>
              <a:gd name="connsiteY2" fmla="*/ 3544478 h 3544478"/>
              <a:gd name="connsiteX3" fmla="*/ 5608949 w 5608949"/>
              <a:gd name="connsiteY3" fmla="*/ 1951348 h 3544478"/>
              <a:gd name="connsiteX4" fmla="*/ 5156462 w 5608949"/>
              <a:gd name="connsiteY4" fmla="*/ 697583 h 3544478"/>
              <a:gd name="connsiteX5" fmla="*/ 4637988 w 5608949"/>
              <a:gd name="connsiteY5" fmla="*/ 0 h 3544478"/>
              <a:gd name="connsiteX6" fmla="*/ 2215299 w 5608949"/>
              <a:gd name="connsiteY6" fmla="*/ 9427 h 3544478"/>
              <a:gd name="connsiteX7" fmla="*/ 461914 w 5608949"/>
              <a:gd name="connsiteY7" fmla="*/ 895546 h 3544478"/>
              <a:gd name="connsiteX8" fmla="*/ 0 w 5608949"/>
              <a:gd name="connsiteY8" fmla="*/ 1555422 h 3544478"/>
              <a:gd name="connsiteX0" fmla="*/ 0 w 5608949"/>
              <a:gd name="connsiteY0" fmla="*/ 1555422 h 3544478"/>
              <a:gd name="connsiteX1" fmla="*/ 1489435 w 5608949"/>
              <a:gd name="connsiteY1" fmla="*/ 3535052 h 3544478"/>
              <a:gd name="connsiteX2" fmla="*/ 4157219 w 5608949"/>
              <a:gd name="connsiteY2" fmla="*/ 3544478 h 3544478"/>
              <a:gd name="connsiteX3" fmla="*/ 5608949 w 5608949"/>
              <a:gd name="connsiteY3" fmla="*/ 1951348 h 3544478"/>
              <a:gd name="connsiteX4" fmla="*/ 5156462 w 5608949"/>
              <a:gd name="connsiteY4" fmla="*/ 697583 h 3544478"/>
              <a:gd name="connsiteX5" fmla="*/ 4637988 w 5608949"/>
              <a:gd name="connsiteY5" fmla="*/ 0 h 3544478"/>
              <a:gd name="connsiteX6" fmla="*/ 2215299 w 5608949"/>
              <a:gd name="connsiteY6" fmla="*/ 9427 h 3544478"/>
              <a:gd name="connsiteX7" fmla="*/ 461914 w 5608949"/>
              <a:gd name="connsiteY7" fmla="*/ 895546 h 3544478"/>
              <a:gd name="connsiteX8" fmla="*/ 0 w 5608949"/>
              <a:gd name="connsiteY8" fmla="*/ 1555422 h 354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8949" h="3544478">
                <a:moveTo>
                  <a:pt x="0" y="1555422"/>
                </a:moveTo>
                <a:lnTo>
                  <a:pt x="1489435" y="3535052"/>
                </a:lnTo>
                <a:lnTo>
                  <a:pt x="4157219" y="3544478"/>
                </a:lnTo>
                <a:lnTo>
                  <a:pt x="5608949" y="1951348"/>
                </a:lnTo>
                <a:lnTo>
                  <a:pt x="5156462" y="697583"/>
                </a:lnTo>
                <a:lnTo>
                  <a:pt x="4637988" y="0"/>
                </a:lnTo>
                <a:lnTo>
                  <a:pt x="2215299" y="9427"/>
                </a:lnTo>
                <a:lnTo>
                  <a:pt x="461914" y="895546"/>
                </a:lnTo>
                <a:lnTo>
                  <a:pt x="0" y="1555422"/>
                </a:lnTo>
                <a:close/>
              </a:path>
            </a:pathLst>
          </a:cu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132A02-289A-15BA-8DEF-6917537E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655" y="2170064"/>
            <a:ext cx="3479826" cy="724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9A74A-A702-DFE5-0038-A062260BE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123" y="3066988"/>
            <a:ext cx="3214589" cy="669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2D88B9-04DA-DADC-897E-80CD6801D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465" y="3401581"/>
            <a:ext cx="3496545" cy="72402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FE17AE-DB9A-2080-C0DF-0E4ED0D89416}"/>
              </a:ext>
            </a:extLst>
          </p:cNvPr>
          <p:cNvSpPr/>
          <p:nvPr/>
        </p:nvSpPr>
        <p:spPr>
          <a:xfrm>
            <a:off x="3948212" y="2535809"/>
            <a:ext cx="1361741" cy="669185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7284" h="584462">
                <a:moveTo>
                  <a:pt x="907284" y="0"/>
                </a:moveTo>
                <a:cubicBezTo>
                  <a:pt x="553778" y="21996"/>
                  <a:pt x="401258" y="-13641"/>
                  <a:pt x="250429" y="83769"/>
                </a:cubicBezTo>
                <a:cubicBezTo>
                  <a:pt x="99600" y="181179"/>
                  <a:pt x="-18115" y="488623"/>
                  <a:pt x="2310" y="584462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EC2107-77FE-1072-7DE8-F681FB1D16F2}"/>
              </a:ext>
            </a:extLst>
          </p:cNvPr>
          <p:cNvSpPr/>
          <p:nvPr/>
        </p:nvSpPr>
        <p:spPr>
          <a:xfrm>
            <a:off x="3449992" y="3261703"/>
            <a:ext cx="1941108" cy="697006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297" h="608761">
                <a:moveTo>
                  <a:pt x="0" y="0"/>
                </a:moveTo>
                <a:cubicBezTo>
                  <a:pt x="67306" y="408962"/>
                  <a:pt x="176485" y="437819"/>
                  <a:pt x="392034" y="528368"/>
                </a:cubicBezTo>
                <a:cubicBezTo>
                  <a:pt x="607583" y="618917"/>
                  <a:pt x="1046764" y="645058"/>
                  <a:pt x="1293297" y="543296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289E4A-AD13-6B5C-4898-D7488669D3C0}"/>
              </a:ext>
            </a:extLst>
          </p:cNvPr>
          <p:cNvSpPr/>
          <p:nvPr/>
        </p:nvSpPr>
        <p:spPr>
          <a:xfrm>
            <a:off x="7249751" y="2542068"/>
            <a:ext cx="616943" cy="1235030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  <a:gd name="connsiteX0" fmla="*/ 320831 w 716826"/>
              <a:gd name="connsiteY0" fmla="*/ 1078668 h 1660397"/>
              <a:gd name="connsiteX1" fmla="*/ 712865 w 716826"/>
              <a:gd name="connsiteY1" fmla="*/ 1607036 h 1660397"/>
              <a:gd name="connsiteX2" fmla="*/ 43935 w 716826"/>
              <a:gd name="connsiteY2" fmla="*/ 0 h 1660397"/>
              <a:gd name="connsiteX0" fmla="*/ 276896 w 672891"/>
              <a:gd name="connsiteY0" fmla="*/ 1078668 h 1660397"/>
              <a:gd name="connsiteX1" fmla="*/ 668930 w 672891"/>
              <a:gd name="connsiteY1" fmla="*/ 1607036 h 1660397"/>
              <a:gd name="connsiteX2" fmla="*/ 0 w 672891"/>
              <a:gd name="connsiteY2" fmla="*/ 0 h 1660397"/>
              <a:gd name="connsiteX0" fmla="*/ 276896 w 410550"/>
              <a:gd name="connsiteY0" fmla="*/ 1078668 h 1208425"/>
              <a:gd name="connsiteX1" fmla="*/ 398856 w 410550"/>
              <a:gd name="connsiteY1" fmla="*/ 635504 h 1208425"/>
              <a:gd name="connsiteX2" fmla="*/ 0 w 410550"/>
              <a:gd name="connsiteY2" fmla="*/ 0 h 1208425"/>
              <a:gd name="connsiteX0" fmla="*/ 276896 w 411049"/>
              <a:gd name="connsiteY0" fmla="*/ 1078668 h 1078668"/>
              <a:gd name="connsiteX1" fmla="*/ 398856 w 411049"/>
              <a:gd name="connsiteY1" fmla="*/ 635504 h 1078668"/>
              <a:gd name="connsiteX2" fmla="*/ 0 w 411049"/>
              <a:gd name="connsiteY2" fmla="*/ 0 h 107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049" h="1078668">
                <a:moveTo>
                  <a:pt x="276896" y="1078668"/>
                </a:moveTo>
                <a:cubicBezTo>
                  <a:pt x="350483" y="919531"/>
                  <a:pt x="445005" y="815282"/>
                  <a:pt x="398856" y="635504"/>
                </a:cubicBezTo>
                <a:cubicBezTo>
                  <a:pt x="352707" y="455726"/>
                  <a:pt x="268491" y="208795"/>
                  <a:pt x="0" y="0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3345A3-B038-FE59-94CB-30BFF454F476}"/>
              </a:ext>
            </a:extLst>
          </p:cNvPr>
          <p:cNvGrpSpPr/>
          <p:nvPr/>
        </p:nvGrpSpPr>
        <p:grpSpPr>
          <a:xfrm>
            <a:off x="4255621" y="4783927"/>
            <a:ext cx="2664330" cy="1821640"/>
            <a:chOff x="4255621" y="4783927"/>
            <a:chExt cx="2664330" cy="18216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AEAE1E-A0D4-C0F5-7A43-6D83BEADE0D0}"/>
                </a:ext>
              </a:extLst>
            </p:cNvPr>
            <p:cNvGrpSpPr/>
            <p:nvPr/>
          </p:nvGrpSpPr>
          <p:grpSpPr>
            <a:xfrm>
              <a:off x="4255621" y="4783927"/>
              <a:ext cx="2664330" cy="1821640"/>
              <a:chOff x="4834127" y="4509658"/>
              <a:chExt cx="1787271" cy="126701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F86EBC-A368-BDFE-A7C2-026FB5598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4127" y="4556366"/>
                <a:ext cx="1787271" cy="122030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B239CAD-AF94-B737-797C-8B0E13883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0461" t="7728" r="19231" b="15715"/>
              <a:stretch/>
            </p:blipFill>
            <p:spPr>
              <a:xfrm>
                <a:off x="5657425" y="4974794"/>
                <a:ext cx="133774" cy="18288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F60484D-DA22-5279-5532-53190722D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4127" y="4509658"/>
                <a:ext cx="1787271" cy="110716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DDD00B-0A0B-ED1E-C20B-F683A1786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27062" y="6106953"/>
              <a:ext cx="413349" cy="41334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237F9E-31F8-11E6-A268-A8B33A423F61}"/>
              </a:ext>
            </a:extLst>
          </p:cNvPr>
          <p:cNvGrpSpPr/>
          <p:nvPr/>
        </p:nvGrpSpPr>
        <p:grpSpPr>
          <a:xfrm>
            <a:off x="2173987" y="4600330"/>
            <a:ext cx="2664330" cy="1821640"/>
            <a:chOff x="7809189" y="4783927"/>
            <a:chExt cx="2664330" cy="182164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CB044B-E22D-6656-C3BF-F9B47762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9189" y="4851081"/>
              <a:ext cx="2664330" cy="17544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484DEE-339C-320B-7498-A5625863F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0461" t="7728" r="19231" b="15715"/>
            <a:stretch/>
          </p:blipFill>
          <p:spPr>
            <a:xfrm>
              <a:off x="8301930" y="5511402"/>
              <a:ext cx="199420" cy="2629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2E3D384-930F-3565-D4C4-78607525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9189" y="4783927"/>
              <a:ext cx="2664330" cy="15918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312E4E4-CC73-BB08-6E00-E3F03243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39047" y="6105577"/>
              <a:ext cx="414725" cy="4147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010AB7-9C6A-7F68-9E99-343BA23AD7FA}"/>
                </a:ext>
              </a:extLst>
            </p:cNvPr>
            <p:cNvSpPr/>
            <p:nvPr/>
          </p:nvSpPr>
          <p:spPr>
            <a:xfrm>
              <a:off x="8908330" y="5349592"/>
              <a:ext cx="708837" cy="755985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AF713F-AE66-4586-9348-8C0A86F7436E}"/>
              </a:ext>
            </a:extLst>
          </p:cNvPr>
          <p:cNvGrpSpPr/>
          <p:nvPr/>
        </p:nvGrpSpPr>
        <p:grpSpPr>
          <a:xfrm>
            <a:off x="2569513" y="4906625"/>
            <a:ext cx="2664330" cy="1821640"/>
            <a:chOff x="7809189" y="4783927"/>
            <a:chExt cx="2664330" cy="18216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CFB70A2-AA7D-E78F-5914-44A630C04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9189" y="4851081"/>
              <a:ext cx="2664330" cy="175448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A28E704-6BC8-CA4E-68A4-E856DD785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0461" t="7728" r="19231" b="15715"/>
            <a:stretch/>
          </p:blipFill>
          <p:spPr>
            <a:xfrm>
              <a:off x="8301930" y="5511402"/>
              <a:ext cx="199420" cy="26293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26F690-97C2-9490-58D0-D6B5B52E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09189" y="4783927"/>
              <a:ext cx="2664330" cy="15918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C38D21-187A-3D63-E003-7D9C464A4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39047" y="6105577"/>
              <a:ext cx="414725" cy="41472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EDF181-B6DD-5361-6DC3-F5F5D3D92535}"/>
                </a:ext>
              </a:extLst>
            </p:cNvPr>
            <p:cNvSpPr/>
            <p:nvPr/>
          </p:nvSpPr>
          <p:spPr>
            <a:xfrm>
              <a:off x="8908330" y="5349592"/>
              <a:ext cx="708837" cy="755985"/>
            </a:xfrm>
            <a:prstGeom prst="rect">
              <a:avLst/>
            </a:prstGeom>
            <a:solidFill>
              <a:srgbClr val="F0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7631D9-39C0-0761-336D-732EF293F2B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0653"/>
          <a:stretch/>
        </p:blipFill>
        <p:spPr>
          <a:xfrm>
            <a:off x="3531248" y="-127822"/>
            <a:ext cx="1163237" cy="25636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/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24AF0AEE-6007-88CB-D8EF-DC7033009E5A}"/>
              </a:ext>
            </a:extLst>
          </p:cNvPr>
          <p:cNvSpPr/>
          <p:nvPr/>
        </p:nvSpPr>
        <p:spPr>
          <a:xfrm rot="5400000">
            <a:off x="4440692" y="1231481"/>
            <a:ext cx="1121313" cy="930213"/>
          </a:xfrm>
          <a:prstGeom prst="bentArrow">
            <a:avLst>
              <a:gd name="adj1" fmla="val 20946"/>
              <a:gd name="adj2" fmla="val 21960"/>
              <a:gd name="adj3" fmla="val 20946"/>
              <a:gd name="adj4" fmla="val 437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899A0-C2D9-4040-D99E-F14BF03AFBAF}"/>
              </a:ext>
            </a:extLst>
          </p:cNvPr>
          <p:cNvSpPr txBox="1"/>
          <p:nvPr/>
        </p:nvSpPr>
        <p:spPr>
          <a:xfrm>
            <a:off x="6226568" y="1849906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3E687-12D8-3CDD-CC36-B7A1AE5C0A20}"/>
              </a:ext>
            </a:extLst>
          </p:cNvPr>
          <p:cNvSpPr txBox="1"/>
          <p:nvPr/>
        </p:nvSpPr>
        <p:spPr>
          <a:xfrm>
            <a:off x="2672561" y="3672824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9B903-30E7-6FE6-105A-54FE9ACC5674}"/>
              </a:ext>
            </a:extLst>
          </p:cNvPr>
          <p:cNvSpPr txBox="1"/>
          <p:nvPr/>
        </p:nvSpPr>
        <p:spPr>
          <a:xfrm>
            <a:off x="7256879" y="4042156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245F5-9952-8FFA-954E-76718B6707A6}"/>
              </a:ext>
            </a:extLst>
          </p:cNvPr>
          <p:cNvSpPr txBox="1"/>
          <p:nvPr/>
        </p:nvSpPr>
        <p:spPr>
          <a:xfrm>
            <a:off x="3474856" y="-5907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966EAF-F2AE-52D8-EBE3-116D90F158F1}"/>
              </a:ext>
            </a:extLst>
          </p:cNvPr>
          <p:cNvSpPr txBox="1"/>
          <p:nvPr/>
        </p:nvSpPr>
        <p:spPr>
          <a:xfrm>
            <a:off x="145902" y="1292514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F23A297-DAD5-5A24-5D23-240EC117D130}"/>
              </a:ext>
            </a:extLst>
          </p:cNvPr>
          <p:cNvSpPr/>
          <p:nvPr/>
        </p:nvSpPr>
        <p:spPr>
          <a:xfrm>
            <a:off x="1471118" y="1377794"/>
            <a:ext cx="1678787" cy="2177886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  <a:gd name="connsiteX0" fmla="*/ 0 w 1594774"/>
              <a:gd name="connsiteY0" fmla="*/ 0 h 485260"/>
              <a:gd name="connsiteX1" fmla="*/ 693511 w 1594774"/>
              <a:gd name="connsiteY1" fmla="*/ 404867 h 485260"/>
              <a:gd name="connsiteX2" fmla="*/ 1594774 w 1594774"/>
              <a:gd name="connsiteY2" fmla="*/ 419795 h 485260"/>
              <a:gd name="connsiteX0" fmla="*/ 1137238 w 1845180"/>
              <a:gd name="connsiteY0" fmla="*/ 1902003 h 2309479"/>
              <a:gd name="connsiteX1" fmla="*/ 1830749 w 1845180"/>
              <a:gd name="connsiteY1" fmla="*/ 2306870 h 2309479"/>
              <a:gd name="connsiteX2" fmla="*/ 18717 w 1845180"/>
              <a:gd name="connsiteY2" fmla="*/ 0 h 2309479"/>
              <a:gd name="connsiteX0" fmla="*/ 1118521 w 1828156"/>
              <a:gd name="connsiteY0" fmla="*/ 1902003 h 2309748"/>
              <a:gd name="connsiteX1" fmla="*/ 1812032 w 1828156"/>
              <a:gd name="connsiteY1" fmla="*/ 2306870 h 2309748"/>
              <a:gd name="connsiteX2" fmla="*/ 0 w 1828156"/>
              <a:gd name="connsiteY2" fmla="*/ 0 h 2309748"/>
              <a:gd name="connsiteX0" fmla="*/ 1118521 w 1121233"/>
              <a:gd name="connsiteY0" fmla="*/ 1902003 h 1994664"/>
              <a:gd name="connsiteX1" fmla="*/ 191593 w 1121233"/>
              <a:gd name="connsiteY1" fmla="*/ 1318871 h 1994664"/>
              <a:gd name="connsiteX2" fmla="*/ 0 w 1121233"/>
              <a:gd name="connsiteY2" fmla="*/ 0 h 1994664"/>
              <a:gd name="connsiteX0" fmla="*/ 1118521 w 1121233"/>
              <a:gd name="connsiteY0" fmla="*/ 1902003 h 1994664"/>
              <a:gd name="connsiteX1" fmla="*/ 191593 w 1121233"/>
              <a:gd name="connsiteY1" fmla="*/ 1318871 h 1994664"/>
              <a:gd name="connsiteX2" fmla="*/ 0 w 1121233"/>
              <a:gd name="connsiteY2" fmla="*/ 0 h 1994664"/>
              <a:gd name="connsiteX0" fmla="*/ 1118521 w 1122301"/>
              <a:gd name="connsiteY0" fmla="*/ 1902003 h 2045953"/>
              <a:gd name="connsiteX1" fmla="*/ 191593 w 1122301"/>
              <a:gd name="connsiteY1" fmla="*/ 1318871 h 2045953"/>
              <a:gd name="connsiteX2" fmla="*/ 0 w 1122301"/>
              <a:gd name="connsiteY2" fmla="*/ 0 h 2045953"/>
              <a:gd name="connsiteX0" fmla="*/ 1118521 w 1118521"/>
              <a:gd name="connsiteY0" fmla="*/ 1902003 h 1902155"/>
              <a:gd name="connsiteX1" fmla="*/ 191593 w 1118521"/>
              <a:gd name="connsiteY1" fmla="*/ 1318871 h 1902155"/>
              <a:gd name="connsiteX2" fmla="*/ 0 w 1118521"/>
              <a:gd name="connsiteY2" fmla="*/ 0 h 190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521" h="1902155">
                <a:moveTo>
                  <a:pt x="1118521" y="1902003"/>
                </a:moveTo>
                <a:cubicBezTo>
                  <a:pt x="614277" y="1907533"/>
                  <a:pt x="334048" y="1763488"/>
                  <a:pt x="191593" y="1318871"/>
                </a:cubicBezTo>
                <a:cubicBezTo>
                  <a:pt x="49138" y="874254"/>
                  <a:pt x="10979" y="324062"/>
                  <a:pt x="0" y="0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815446-92DA-DEED-E0BA-54F056510BD7}"/>
              </a:ext>
            </a:extLst>
          </p:cNvPr>
          <p:cNvSpPr/>
          <p:nvPr/>
        </p:nvSpPr>
        <p:spPr>
          <a:xfrm>
            <a:off x="9427" y="513987"/>
            <a:ext cx="2262434" cy="555578"/>
          </a:xfrm>
          <a:prstGeom prst="trapezoid">
            <a:avLst>
              <a:gd name="adj" fmla="val 5387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</a:prstClr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A7CAE0-5058-7DE3-9997-17A34AE35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481" y="663912"/>
            <a:ext cx="2491797" cy="669185"/>
          </a:xfrm>
          <a:prstGeom prst="rect">
            <a:avLst/>
          </a:prstGeom>
        </p:spPr>
      </p:pic>
      <p:sp>
        <p:nvSpPr>
          <p:cNvPr id="43" name="Trapezoid 42">
            <a:extLst>
              <a:ext uri="{FF2B5EF4-FFF2-40B4-BE49-F238E27FC236}">
                <a16:creationId xmlns:a16="http://schemas.microsoft.com/office/drawing/2014/main" id="{2767EE6F-4565-432D-0EBB-3831608E43D7}"/>
              </a:ext>
            </a:extLst>
          </p:cNvPr>
          <p:cNvSpPr/>
          <p:nvPr/>
        </p:nvSpPr>
        <p:spPr>
          <a:xfrm>
            <a:off x="259252" y="663912"/>
            <a:ext cx="2455668" cy="663343"/>
          </a:xfrm>
          <a:prstGeom prst="trapezoid">
            <a:avLst>
              <a:gd name="adj" fmla="val 53874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prstClr val="white">
                    <a:lumMod val="75000"/>
                  </a:prstClr>
                </a:solidFill>
              </a:ln>
              <a:noFill/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61BB290-4167-E7D6-680D-480B3B734EEB}"/>
              </a:ext>
            </a:extLst>
          </p:cNvPr>
          <p:cNvSpPr/>
          <p:nvPr/>
        </p:nvSpPr>
        <p:spPr>
          <a:xfrm>
            <a:off x="2495948" y="779083"/>
            <a:ext cx="990942" cy="36574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691C7-DC7A-315A-5BA6-930AB2DDECC0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06310" y="1901972"/>
            <a:ext cx="1067762" cy="1067762"/>
          </a:xfrm>
          <a:prstGeom prst="rect">
            <a:avLst/>
          </a:prstGeom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E1C35D63-21D7-9101-6C86-F7A3BE295414}"/>
              </a:ext>
            </a:extLst>
          </p:cNvPr>
          <p:cNvSpPr/>
          <p:nvPr/>
        </p:nvSpPr>
        <p:spPr>
          <a:xfrm>
            <a:off x="7497517" y="2240969"/>
            <a:ext cx="708793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37D10D-E9F2-D9BF-5370-E21BAD09A817}"/>
              </a:ext>
            </a:extLst>
          </p:cNvPr>
          <p:cNvSpPr txBox="1"/>
          <p:nvPr/>
        </p:nvSpPr>
        <p:spPr>
          <a:xfrm>
            <a:off x="8054443" y="1633293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Model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021737-7C61-C206-95F0-463188741D8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6715" y="3639477"/>
            <a:ext cx="456822" cy="4568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2CD72BC-AE7F-3E25-B394-76784390D3D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6409" y="2876120"/>
            <a:ext cx="456822" cy="45682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10F9EB7-4288-52C1-7A7A-1A3931AE1DF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1511" y="380731"/>
            <a:ext cx="456822" cy="4568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C1AF043-1931-774F-8D98-F2AA32F1F63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615" b="91692" l="6231" r="93077">
                        <a14:foregroundMark x1="6231" y1="28077" x2="7692" y2="91000"/>
                        <a14:foregroundMark x1="10846" y1="91692" x2="60231" y2="91846"/>
                        <a14:foregroundMark x1="63000" y1="91154" x2="63077" y2="88000"/>
                        <a14:foregroundMark x1="28462" y1="8231" x2="46231" y2="8615"/>
                        <a14:foregroundMark x1="46231" y1="8615" x2="62692" y2="7692"/>
                        <a14:foregroundMark x1="62692" y1="7692" x2="72077" y2="7846"/>
                        <a14:foregroundMark x1="93077" y1="29000" x2="93077" y2="31615"/>
                        <a14:foregroundMark x1="92769" y1="60923" x2="92769" y2="64231"/>
                        <a14:foregroundMark x1="23769" y1="31769" x2="26538" y2="31769"/>
                        <a14:foregroundMark x1="23692" y1="39000" x2="25154" y2="39000"/>
                        <a14:foregroundMark x1="23231" y1="45769" x2="27077" y2="45462"/>
                        <a14:foregroundMark x1="23077" y1="52385" x2="25846" y2="52385"/>
                        <a14:foregroundMark x1="24077" y1="60077" x2="25462" y2="60077"/>
                        <a14:foregroundMark x1="23769" y1="67462" x2="25462" y2="67615"/>
                        <a14:foregroundMark x1="23231" y1="74385" x2="24462" y2="74385"/>
                        <a14:foregroundMark x1="35923" y1="74538" x2="35923" y2="74538"/>
                        <a14:foregroundMark x1="35308" y1="66923" x2="35308" y2="66923"/>
                        <a14:foregroundMark x1="36692" y1="60923" x2="36692" y2="60923"/>
                        <a14:foregroundMark x1="36846" y1="52615" x2="36846" y2="52615"/>
                        <a14:foregroundMark x1="37154" y1="46462" x2="37154" y2="46462"/>
                        <a14:foregroundMark x1="37154" y1="39462" x2="37154" y2="39462"/>
                        <a14:foregroundMark x1="37692" y1="31615" x2="37692" y2="31615"/>
                        <a14:foregroundMark x1="32462" y1="25000" x2="32462" y2="25000"/>
                        <a14:foregroundMark x1="42462" y1="24462" x2="42462" y2="24462"/>
                        <a14:foregroundMark x1="54615" y1="24308" x2="54615" y2="24308"/>
                        <a14:foregroundMark x1="50615" y1="31615" x2="50615" y2="31615"/>
                        <a14:foregroundMark x1="62308" y1="31308" x2="62308" y2="31308"/>
                        <a14:foregroundMark x1="48923" y1="38615" x2="48923" y2="38615"/>
                        <a14:foregroundMark x1="61462" y1="38923" x2="61462" y2="38923"/>
                        <a14:foregroundMark x1="49923" y1="46462" x2="49923" y2="46462"/>
                        <a14:foregroundMark x1="62538" y1="46077" x2="62538" y2="46077"/>
                        <a14:foregroundMark x1="50462" y1="53308" x2="51308" y2="53308"/>
                        <a14:foregroundMark x1="63000" y1="53231" x2="63000" y2="53231"/>
                        <a14:foregroundMark x1="50308" y1="59231" x2="50308" y2="59231"/>
                        <a14:foregroundMark x1="62385" y1="60231" x2="62385" y2="60231"/>
                        <a14:foregroundMark x1="49077" y1="67231" x2="49077" y2="67231"/>
                        <a14:foregroundMark x1="62846" y1="67923" x2="62846" y2="67923"/>
                        <a14:foregroundMark x1="49462" y1="74538" x2="50462" y2="74769"/>
                        <a14:foregroundMark x1="62000" y1="74231" x2="62000" y2="74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2230" y="279067"/>
            <a:ext cx="354347" cy="3543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F6CC73C-1E44-E663-CA74-39B821C1C6C9}"/>
              </a:ext>
            </a:extLst>
          </p:cNvPr>
          <p:cNvSpPr txBox="1"/>
          <p:nvPr/>
        </p:nvSpPr>
        <p:spPr>
          <a:xfrm>
            <a:off x="9296464" y="2837143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5107D86-4DE8-C197-68AC-94B088D585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5995" y="2002625"/>
            <a:ext cx="2904159" cy="905885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98CE59-7A4E-9A3B-0651-E68BCDCE2C41}"/>
              </a:ext>
            </a:extLst>
          </p:cNvPr>
          <p:cNvSpPr/>
          <p:nvPr/>
        </p:nvSpPr>
        <p:spPr>
          <a:xfrm rot="16664762">
            <a:off x="8196451" y="642752"/>
            <a:ext cx="976914" cy="2633271"/>
          </a:xfrm>
          <a:custGeom>
            <a:avLst/>
            <a:gdLst>
              <a:gd name="connsiteX0" fmla="*/ 946303 w 946303"/>
              <a:gd name="connsiteY0" fmla="*/ 0 h 584462"/>
              <a:gd name="connsiteX1" fmla="*/ 88463 w 946303"/>
              <a:gd name="connsiteY1" fmla="*/ 141402 h 584462"/>
              <a:gd name="connsiteX2" fmla="*/ 41329 w 946303"/>
              <a:gd name="connsiteY2" fmla="*/ 584462 h 584462"/>
              <a:gd name="connsiteX0" fmla="*/ 907785 w 907785"/>
              <a:gd name="connsiteY0" fmla="*/ 0 h 584462"/>
              <a:gd name="connsiteX1" fmla="*/ 225806 w 907785"/>
              <a:gd name="connsiteY1" fmla="*/ 83769 h 584462"/>
              <a:gd name="connsiteX2" fmla="*/ 2811 w 907785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907284 w 907284"/>
              <a:gd name="connsiteY0" fmla="*/ 0 h 584462"/>
              <a:gd name="connsiteX1" fmla="*/ 250429 w 907284"/>
              <a:gd name="connsiteY1" fmla="*/ 83769 h 584462"/>
              <a:gd name="connsiteX2" fmla="*/ 2310 w 907284"/>
              <a:gd name="connsiteY2" fmla="*/ 584462 h 584462"/>
              <a:gd name="connsiteX0" fmla="*/ 717102 w 2173699"/>
              <a:gd name="connsiteY0" fmla="*/ 0 h 633862"/>
              <a:gd name="connsiteX1" fmla="*/ 60247 w 2173699"/>
              <a:gd name="connsiteY1" fmla="*/ 83769 h 633862"/>
              <a:gd name="connsiteX2" fmla="*/ 2173699 w 2173699"/>
              <a:gd name="connsiteY2" fmla="*/ 633862 h 633862"/>
              <a:gd name="connsiteX0" fmla="*/ 122050 w 1578647"/>
              <a:gd name="connsiteY0" fmla="*/ 0 h 633862"/>
              <a:gd name="connsiteX1" fmla="*/ 514084 w 1578647"/>
              <a:gd name="connsiteY1" fmla="*/ 528368 h 633862"/>
              <a:gd name="connsiteX2" fmla="*/ 1578647 w 1578647"/>
              <a:gd name="connsiteY2" fmla="*/ 633862 h 633862"/>
              <a:gd name="connsiteX0" fmla="*/ 118420 w 1411717"/>
              <a:gd name="connsiteY0" fmla="*/ 0 h 555726"/>
              <a:gd name="connsiteX1" fmla="*/ 510454 w 1411717"/>
              <a:gd name="connsiteY1" fmla="*/ 528368 h 555726"/>
              <a:gd name="connsiteX2" fmla="*/ 1411717 w 1411717"/>
              <a:gd name="connsiteY2" fmla="*/ 543296 h 555726"/>
              <a:gd name="connsiteX0" fmla="*/ 118420 w 1411717"/>
              <a:gd name="connsiteY0" fmla="*/ 0 h 608761"/>
              <a:gd name="connsiteX1" fmla="*/ 510454 w 1411717"/>
              <a:gd name="connsiteY1" fmla="*/ 528368 h 608761"/>
              <a:gd name="connsiteX2" fmla="*/ 1411717 w 1411717"/>
              <a:gd name="connsiteY2" fmla="*/ 543296 h 608761"/>
              <a:gd name="connsiteX0" fmla="*/ 0 w 1293297"/>
              <a:gd name="connsiteY0" fmla="*/ 0 h 608761"/>
              <a:gd name="connsiteX1" fmla="*/ 392034 w 1293297"/>
              <a:gd name="connsiteY1" fmla="*/ 528368 h 608761"/>
              <a:gd name="connsiteX2" fmla="*/ 1293297 w 1293297"/>
              <a:gd name="connsiteY2" fmla="*/ 543296 h 608761"/>
              <a:gd name="connsiteX0" fmla="*/ 320831 w 716826"/>
              <a:gd name="connsiteY0" fmla="*/ 1078668 h 1660397"/>
              <a:gd name="connsiteX1" fmla="*/ 712865 w 716826"/>
              <a:gd name="connsiteY1" fmla="*/ 1607036 h 1660397"/>
              <a:gd name="connsiteX2" fmla="*/ 43935 w 716826"/>
              <a:gd name="connsiteY2" fmla="*/ 0 h 1660397"/>
              <a:gd name="connsiteX0" fmla="*/ 276896 w 672891"/>
              <a:gd name="connsiteY0" fmla="*/ 1078668 h 1660397"/>
              <a:gd name="connsiteX1" fmla="*/ 668930 w 672891"/>
              <a:gd name="connsiteY1" fmla="*/ 1607036 h 1660397"/>
              <a:gd name="connsiteX2" fmla="*/ 0 w 672891"/>
              <a:gd name="connsiteY2" fmla="*/ 0 h 1660397"/>
              <a:gd name="connsiteX0" fmla="*/ 276896 w 410550"/>
              <a:gd name="connsiteY0" fmla="*/ 1078668 h 1208425"/>
              <a:gd name="connsiteX1" fmla="*/ 398856 w 410550"/>
              <a:gd name="connsiteY1" fmla="*/ 635504 h 1208425"/>
              <a:gd name="connsiteX2" fmla="*/ 0 w 410550"/>
              <a:gd name="connsiteY2" fmla="*/ 0 h 1208425"/>
              <a:gd name="connsiteX0" fmla="*/ 276896 w 411049"/>
              <a:gd name="connsiteY0" fmla="*/ 1078668 h 1078668"/>
              <a:gd name="connsiteX1" fmla="*/ 398856 w 411049"/>
              <a:gd name="connsiteY1" fmla="*/ 635504 h 1078668"/>
              <a:gd name="connsiteX2" fmla="*/ 0 w 411049"/>
              <a:gd name="connsiteY2" fmla="*/ 0 h 1078668"/>
              <a:gd name="connsiteX0" fmla="*/ 108015 w 404244"/>
              <a:gd name="connsiteY0" fmla="*/ 1088153 h 1088153"/>
              <a:gd name="connsiteX1" fmla="*/ 398856 w 404244"/>
              <a:gd name="connsiteY1" fmla="*/ 635504 h 1088153"/>
              <a:gd name="connsiteX2" fmla="*/ 0 w 404244"/>
              <a:gd name="connsiteY2" fmla="*/ 0 h 1088153"/>
              <a:gd name="connsiteX0" fmla="*/ 108015 w 405584"/>
              <a:gd name="connsiteY0" fmla="*/ 1088153 h 1088153"/>
              <a:gd name="connsiteX1" fmla="*/ 398856 w 405584"/>
              <a:gd name="connsiteY1" fmla="*/ 635504 h 1088153"/>
              <a:gd name="connsiteX2" fmla="*/ 0 w 405584"/>
              <a:gd name="connsiteY2" fmla="*/ 0 h 1088153"/>
              <a:gd name="connsiteX0" fmla="*/ 366015 w 663584"/>
              <a:gd name="connsiteY0" fmla="*/ 1053683 h 1053683"/>
              <a:gd name="connsiteX1" fmla="*/ 656856 w 663584"/>
              <a:gd name="connsiteY1" fmla="*/ 601034 h 1053683"/>
              <a:gd name="connsiteX2" fmla="*/ 0 w 663584"/>
              <a:gd name="connsiteY2" fmla="*/ 0 h 1053683"/>
              <a:gd name="connsiteX0" fmla="*/ 366015 w 663584"/>
              <a:gd name="connsiteY0" fmla="*/ 1053683 h 1053683"/>
              <a:gd name="connsiteX1" fmla="*/ 656856 w 663584"/>
              <a:gd name="connsiteY1" fmla="*/ 601034 h 1053683"/>
              <a:gd name="connsiteX2" fmla="*/ 0 w 663584"/>
              <a:gd name="connsiteY2" fmla="*/ 0 h 1053683"/>
              <a:gd name="connsiteX0" fmla="*/ 353317 w 650886"/>
              <a:gd name="connsiteY0" fmla="*/ 1000451 h 1000451"/>
              <a:gd name="connsiteX1" fmla="*/ 644158 w 650886"/>
              <a:gd name="connsiteY1" fmla="*/ 547802 h 1000451"/>
              <a:gd name="connsiteX2" fmla="*/ 0 w 650886"/>
              <a:gd name="connsiteY2" fmla="*/ 0 h 100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886" h="1000451">
                <a:moveTo>
                  <a:pt x="353317" y="1000451"/>
                </a:moveTo>
                <a:cubicBezTo>
                  <a:pt x="488794" y="941333"/>
                  <a:pt x="690307" y="727580"/>
                  <a:pt x="644158" y="547802"/>
                </a:cubicBezTo>
                <a:cubicBezTo>
                  <a:pt x="598009" y="368024"/>
                  <a:pt x="397788" y="166236"/>
                  <a:pt x="0" y="0"/>
                </a:cubicBezTo>
              </a:path>
            </a:pathLst>
          </a:custGeom>
          <a:noFill/>
          <a:ln w="76200"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 w="76200">
                <a:solidFill>
                  <a:prstClr val="black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Arrow: Left-Right 53">
            <a:extLst>
              <a:ext uri="{FF2B5EF4-FFF2-40B4-BE49-F238E27FC236}">
                <a16:creationId xmlns:a16="http://schemas.microsoft.com/office/drawing/2014/main" id="{F8303EC2-60E7-7487-9A8F-7ACF2A3F67BF}"/>
              </a:ext>
            </a:extLst>
          </p:cNvPr>
          <p:cNvSpPr/>
          <p:nvPr/>
        </p:nvSpPr>
        <p:spPr>
          <a:xfrm>
            <a:off x="9173950" y="2213574"/>
            <a:ext cx="525696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7211CB-7627-B7DA-1522-82B1C32FBB35}"/>
              </a:ext>
            </a:extLst>
          </p:cNvPr>
          <p:cNvSpPr txBox="1"/>
          <p:nvPr/>
        </p:nvSpPr>
        <p:spPr>
          <a:xfrm>
            <a:off x="10394981" y="171730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Generation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7520D5-379C-15A8-2C3C-67F4778DB62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38496" y="3190414"/>
            <a:ext cx="905885" cy="9058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00E743-99B6-B98C-9D61-BF48A0714EEE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27462" y="3710904"/>
            <a:ext cx="905885" cy="90588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05FA16-8133-40FA-6A9D-7638E791EF58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66209" y="3505766"/>
            <a:ext cx="905885" cy="905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282C2B9-55E6-AB02-9D4F-2CC7D10E79C4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578" y="4000740"/>
            <a:ext cx="905885" cy="905885"/>
          </a:xfrm>
          <a:prstGeom prst="rect">
            <a:avLst/>
          </a:prstGeom>
        </p:spPr>
      </p:pic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37AEA117-8999-DFCF-84FF-5A4D14FFC73D}"/>
              </a:ext>
            </a:extLst>
          </p:cNvPr>
          <p:cNvSpPr/>
          <p:nvPr/>
        </p:nvSpPr>
        <p:spPr>
          <a:xfrm rot="5400000">
            <a:off x="10735576" y="2874621"/>
            <a:ext cx="525696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274DA71-DB55-6E6A-6F86-6DF2DE69B2F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72330" y="5327805"/>
            <a:ext cx="1190854" cy="1190854"/>
          </a:xfrm>
          <a:prstGeom prst="rect">
            <a:avLst/>
          </a:prstGeom>
        </p:spPr>
      </p:pic>
      <p:sp>
        <p:nvSpPr>
          <p:cNvPr id="60" name="Arrow: Left-Right 59">
            <a:extLst>
              <a:ext uri="{FF2B5EF4-FFF2-40B4-BE49-F238E27FC236}">
                <a16:creationId xmlns:a16="http://schemas.microsoft.com/office/drawing/2014/main" id="{5EF1F05F-37B6-3987-8C13-99D4A237FA64}"/>
              </a:ext>
            </a:extLst>
          </p:cNvPr>
          <p:cNvSpPr/>
          <p:nvPr/>
        </p:nvSpPr>
        <p:spPr>
          <a:xfrm rot="5400000">
            <a:off x="11131266" y="4692014"/>
            <a:ext cx="741514" cy="365745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9755CF-CE49-1775-E8A5-DBD3613E08F2}"/>
              </a:ext>
            </a:extLst>
          </p:cNvPr>
          <p:cNvSpPr txBox="1"/>
          <p:nvPr/>
        </p:nvSpPr>
        <p:spPr>
          <a:xfrm>
            <a:off x="11461473" y="402989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B11D11-499D-FA32-17B7-AADD250A4E3E}"/>
              </a:ext>
            </a:extLst>
          </p:cNvPr>
          <p:cNvSpPr txBox="1"/>
          <p:nvPr/>
        </p:nvSpPr>
        <p:spPr>
          <a:xfrm>
            <a:off x="10991438" y="644268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FF89FB-39BF-911F-53C3-176CBD2C2D98}"/>
              </a:ext>
            </a:extLst>
          </p:cNvPr>
          <p:cNvSpPr txBox="1"/>
          <p:nvPr/>
        </p:nvSpPr>
        <p:spPr>
          <a:xfrm>
            <a:off x="10838074" y="450555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0B5234-C57F-1CEC-940B-3805D7F38173}"/>
              </a:ext>
            </a:extLst>
          </p:cNvPr>
          <p:cNvSpPr txBox="1"/>
          <p:nvPr/>
        </p:nvSpPr>
        <p:spPr>
          <a:xfrm>
            <a:off x="6088954" y="6540887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8C9FDA0-D369-94BB-504A-A6138201EA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37966" y="5001088"/>
            <a:ext cx="1344111" cy="1344111"/>
          </a:xfrm>
          <a:prstGeom prst="rect">
            <a:avLst/>
          </a:prstGeom>
        </p:spPr>
      </p:pic>
      <p:sp>
        <p:nvSpPr>
          <p:cNvPr id="65" name="Arrow: Left-Right 64">
            <a:extLst>
              <a:ext uri="{FF2B5EF4-FFF2-40B4-BE49-F238E27FC236}">
                <a16:creationId xmlns:a16="http://schemas.microsoft.com/office/drawing/2014/main" id="{F53D34BB-14E0-2E7B-07C6-B2F3AEA17BC1}"/>
              </a:ext>
            </a:extLst>
          </p:cNvPr>
          <p:cNvSpPr/>
          <p:nvPr/>
        </p:nvSpPr>
        <p:spPr>
          <a:xfrm>
            <a:off x="6931735" y="5472290"/>
            <a:ext cx="735290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21CB666-BC1A-70E8-B6D6-87E6E0FA80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9140169" y="6118611"/>
            <a:ext cx="719845" cy="719845"/>
          </a:xfrm>
          <a:prstGeom prst="rect">
            <a:avLst/>
          </a:prstGeom>
        </p:spPr>
      </p:pic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60A7BD76-6C52-7B1A-FC86-B0433274D167}"/>
              </a:ext>
            </a:extLst>
          </p:cNvPr>
          <p:cNvSpPr/>
          <p:nvPr/>
        </p:nvSpPr>
        <p:spPr>
          <a:xfrm rot="1807395">
            <a:off x="8418931" y="5933710"/>
            <a:ext cx="851712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9B023AB-DF07-77AD-7AFE-5AC856F2907B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825" b="10781"/>
          <a:stretch/>
        </p:blipFill>
        <p:spPr>
          <a:xfrm>
            <a:off x="9702804" y="5419157"/>
            <a:ext cx="622924" cy="605824"/>
          </a:xfrm>
          <a:prstGeom prst="rect">
            <a:avLst/>
          </a:prstGeom>
        </p:spPr>
      </p:pic>
      <p:sp>
        <p:nvSpPr>
          <p:cNvPr id="69" name="Arrow: Left-Right 68">
            <a:extLst>
              <a:ext uri="{FF2B5EF4-FFF2-40B4-BE49-F238E27FC236}">
                <a16:creationId xmlns:a16="http://schemas.microsoft.com/office/drawing/2014/main" id="{0FED7C18-A512-A9E2-89CC-CB1D87DB15A1}"/>
              </a:ext>
            </a:extLst>
          </p:cNvPr>
          <p:cNvSpPr/>
          <p:nvPr/>
        </p:nvSpPr>
        <p:spPr>
          <a:xfrm>
            <a:off x="8593050" y="5456023"/>
            <a:ext cx="1142155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CA03A82-1873-5BAA-0137-198704D730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16122" y="4419842"/>
            <a:ext cx="952500" cy="952500"/>
          </a:xfrm>
          <a:prstGeom prst="rect">
            <a:avLst/>
          </a:prstGeom>
        </p:spPr>
      </p:pic>
      <p:sp>
        <p:nvSpPr>
          <p:cNvPr id="71" name="Arrow: Left-Right 70">
            <a:extLst>
              <a:ext uri="{FF2B5EF4-FFF2-40B4-BE49-F238E27FC236}">
                <a16:creationId xmlns:a16="http://schemas.microsoft.com/office/drawing/2014/main" id="{12C1D4D1-3170-2A7C-708F-E65B63D46DAC}"/>
              </a:ext>
            </a:extLst>
          </p:cNvPr>
          <p:cNvSpPr/>
          <p:nvPr/>
        </p:nvSpPr>
        <p:spPr>
          <a:xfrm rot="20061431">
            <a:off x="8581235" y="4938360"/>
            <a:ext cx="851712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row: Left-Right 71">
            <a:extLst>
              <a:ext uri="{FF2B5EF4-FFF2-40B4-BE49-F238E27FC236}">
                <a16:creationId xmlns:a16="http://schemas.microsoft.com/office/drawing/2014/main" id="{39DF84A5-6B75-65AC-7D7D-159EF96B03AD}"/>
              </a:ext>
            </a:extLst>
          </p:cNvPr>
          <p:cNvSpPr/>
          <p:nvPr/>
        </p:nvSpPr>
        <p:spPr>
          <a:xfrm>
            <a:off x="10325728" y="5472290"/>
            <a:ext cx="735290" cy="44969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00924F-2242-4670-F9AD-9C4BFC967A3A}"/>
              </a:ext>
            </a:extLst>
          </p:cNvPr>
          <p:cNvSpPr txBox="1"/>
          <p:nvPr/>
        </p:nvSpPr>
        <p:spPr>
          <a:xfrm>
            <a:off x="9741863" y="647498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7F8DEC-2BB1-43DA-F0E7-0D3D464FCC72}"/>
              </a:ext>
            </a:extLst>
          </p:cNvPr>
          <p:cNvSpPr txBox="1"/>
          <p:nvPr/>
        </p:nvSpPr>
        <p:spPr>
          <a:xfrm>
            <a:off x="9645831" y="5915999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B84A3F-9C91-CFC3-61F6-0E711EA2B0FE}"/>
              </a:ext>
            </a:extLst>
          </p:cNvPr>
          <p:cNvSpPr txBox="1"/>
          <p:nvPr/>
        </p:nvSpPr>
        <p:spPr>
          <a:xfrm>
            <a:off x="9923578" y="4902223"/>
            <a:ext cx="107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µServices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E6BCD7-5CBE-AF12-22CA-11A72D443F46}"/>
              </a:ext>
            </a:extLst>
          </p:cNvPr>
          <p:cNvSpPr txBox="1"/>
          <p:nvPr/>
        </p:nvSpPr>
        <p:spPr>
          <a:xfrm>
            <a:off x="7775062" y="619507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77" name="Arrow: Bent 76">
            <a:extLst>
              <a:ext uri="{FF2B5EF4-FFF2-40B4-BE49-F238E27FC236}">
                <a16:creationId xmlns:a16="http://schemas.microsoft.com/office/drawing/2014/main" id="{C956AC86-C79F-BBBC-67E8-E0444F97E1FB}"/>
              </a:ext>
            </a:extLst>
          </p:cNvPr>
          <p:cNvSpPr/>
          <p:nvPr/>
        </p:nvSpPr>
        <p:spPr>
          <a:xfrm rot="16200000">
            <a:off x="2530376" y="1065355"/>
            <a:ext cx="599647" cy="1239585"/>
          </a:xfrm>
          <a:prstGeom prst="bentArrow">
            <a:avLst>
              <a:gd name="adj1" fmla="val 31950"/>
              <a:gd name="adj2" fmla="val 31392"/>
              <a:gd name="adj3" fmla="val 27234"/>
              <a:gd name="adj4" fmla="val 437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2FB3DCD9-850D-F1EE-B497-D5D5D6E44238}"/>
              </a:ext>
            </a:extLst>
          </p:cNvPr>
          <p:cNvSpPr/>
          <p:nvPr/>
        </p:nvSpPr>
        <p:spPr>
          <a:xfrm>
            <a:off x="5093654" y="60469"/>
            <a:ext cx="550684" cy="1317325"/>
          </a:xfrm>
          <a:prstGeom prst="leftBrace">
            <a:avLst>
              <a:gd name="adj1" fmla="val 20316"/>
              <a:gd name="adj2" fmla="val 6216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354C8DB-B1D3-5506-08AC-6E9A0F1DE331}"/>
              </a:ext>
            </a:extLst>
          </p:cNvPr>
          <p:cNvSpPr txBox="1"/>
          <p:nvPr/>
        </p:nvSpPr>
        <p:spPr>
          <a:xfrm>
            <a:off x="5450286" y="-18946"/>
            <a:ext cx="36564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Navigation (Files, Gates)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Brainstorming  Miro,…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DataFlow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ToolBOS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RTMaps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,…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CodeFlow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DialogFlow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 Avatar Receptionist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78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F7EC-BC94-B6CE-33A6-E0D9575A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HyperGraph</a:t>
            </a:r>
            <a:r>
              <a:rPr lang="en-US" dirty="0"/>
              <a:t> Usage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D608-D05A-D8EB-2B1E-34CAF49C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435"/>
            <a:ext cx="10515600" cy="549275"/>
          </a:xfrm>
        </p:spPr>
        <p:txBody>
          <a:bodyPr/>
          <a:lstStyle/>
          <a:p>
            <a:r>
              <a:rPr lang="en-US" dirty="0" err="1"/>
              <a:t>HyperGraph</a:t>
            </a:r>
            <a:r>
              <a:rPr lang="en-US" dirty="0"/>
              <a:t> can be used like compilers or IDE. It’s a productivity tool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21A9FB-3EB6-754F-9C33-24D6FC9E733F}"/>
              </a:ext>
            </a:extLst>
          </p:cNvPr>
          <p:cNvSpPr/>
          <p:nvPr/>
        </p:nvSpPr>
        <p:spPr>
          <a:xfrm>
            <a:off x="4733026" y="4308895"/>
            <a:ext cx="1362974" cy="83676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HyperGraph</a:t>
            </a:r>
            <a:endParaRPr lang="en-US" dirty="0"/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2522BDF8-CDFF-2D56-7848-F55A2098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7397" y="4231257"/>
            <a:ext cx="914400" cy="914400"/>
          </a:xfrm>
          <a:prstGeom prst="rect">
            <a:avLst/>
          </a:prstGeom>
        </p:spPr>
      </p:pic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DC6C0C2-5C83-8A62-836E-EF65C3F72093}"/>
              </a:ext>
            </a:extLst>
          </p:cNvPr>
          <p:cNvSpPr/>
          <p:nvPr/>
        </p:nvSpPr>
        <p:spPr>
          <a:xfrm>
            <a:off x="6763105" y="4758920"/>
            <a:ext cx="1155940" cy="1153037"/>
          </a:xfrm>
          <a:prstGeom prst="foldedCorne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C, C++, Python,… files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3BA41DD9-24A7-A872-0A64-C105B2CBE6BA}"/>
              </a:ext>
            </a:extLst>
          </p:cNvPr>
          <p:cNvSpPr/>
          <p:nvPr/>
        </p:nvSpPr>
        <p:spPr>
          <a:xfrm>
            <a:off x="6763105" y="3482211"/>
            <a:ext cx="1155940" cy="1174691"/>
          </a:xfrm>
          <a:prstGeom prst="foldedCorne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</a:t>
            </a:r>
            <a:br>
              <a:rPr lang="en-US" dirty="0"/>
            </a:br>
            <a:r>
              <a:rPr lang="en-US" dirty="0"/>
              <a:t>files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E8ECB82-0DB6-6C19-37A9-3972AF917AA2}"/>
              </a:ext>
            </a:extLst>
          </p:cNvPr>
          <p:cNvSpPr/>
          <p:nvPr/>
        </p:nvSpPr>
        <p:spPr>
          <a:xfrm>
            <a:off x="4189563" y="4600783"/>
            <a:ext cx="419819" cy="2817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Hierarchy">
            <a:extLst>
              <a:ext uri="{FF2B5EF4-FFF2-40B4-BE49-F238E27FC236}">
                <a16:creationId xmlns:a16="http://schemas.microsoft.com/office/drawing/2014/main" id="{A87FEF7E-C778-9B89-A09D-4838A23F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3490" y="4238521"/>
            <a:ext cx="457200" cy="457200"/>
          </a:xfrm>
          <a:prstGeom prst="rect">
            <a:avLst/>
          </a:prstGeom>
        </p:spPr>
      </p:pic>
      <p:pic>
        <p:nvPicPr>
          <p:cNvPr id="14" name="Graphic 13" descr="Document">
            <a:extLst>
              <a:ext uri="{FF2B5EF4-FFF2-40B4-BE49-F238E27FC236}">
                <a16:creationId xmlns:a16="http://schemas.microsoft.com/office/drawing/2014/main" id="{76DD7FDA-C81A-7D2D-CC7E-FA7239D68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3105" y="5546772"/>
            <a:ext cx="365185" cy="36518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CF8BA6E-1E2B-96D2-5D55-C9AE644D3467}"/>
              </a:ext>
            </a:extLst>
          </p:cNvPr>
          <p:cNvSpPr/>
          <p:nvPr/>
        </p:nvSpPr>
        <p:spPr>
          <a:xfrm>
            <a:off x="6219644" y="4270118"/>
            <a:ext cx="419819" cy="2817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B68B4C-33E6-138A-1054-B0BFC92EE978}"/>
              </a:ext>
            </a:extLst>
          </p:cNvPr>
          <p:cNvSpPr/>
          <p:nvPr/>
        </p:nvSpPr>
        <p:spPr>
          <a:xfrm>
            <a:off x="6219643" y="4863890"/>
            <a:ext cx="419819" cy="281767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8BD04-611E-11B0-0F06-753FC7FD7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668" y="2750088"/>
            <a:ext cx="3422072" cy="1067437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10CCC574-A04D-55F7-836F-8B99E0D00C23}"/>
              </a:ext>
            </a:extLst>
          </p:cNvPr>
          <p:cNvSpPr/>
          <p:nvPr/>
        </p:nvSpPr>
        <p:spPr>
          <a:xfrm rot="16200000">
            <a:off x="5174409" y="3927993"/>
            <a:ext cx="419819" cy="281767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CBA6-C0A4-7C83-DB5D-4990E988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646"/>
          </a:xfrm>
        </p:spPr>
        <p:txBody>
          <a:bodyPr>
            <a:normAutofit fontScale="90000"/>
          </a:bodyPr>
          <a:lstStyle/>
          <a:p>
            <a:r>
              <a:rPr lang="en-US" dirty="0"/>
              <a:t>Hypergraph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7042-7D7D-831E-B79B-2836F492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431"/>
            <a:ext cx="10515600" cy="503653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HyperGraph</a:t>
            </a:r>
            <a:r>
              <a:rPr lang="en-US" dirty="0"/>
              <a:t> is written in the following languages:</a:t>
            </a:r>
          </a:p>
          <a:p>
            <a:pPr lvl="1"/>
            <a:r>
              <a:rPr lang="en-US" dirty="0"/>
              <a:t>JavaScript (98%)</a:t>
            </a:r>
          </a:p>
          <a:p>
            <a:pPr lvl="1"/>
            <a:r>
              <a:rPr lang="en-US" dirty="0"/>
              <a:t>CSS and HTML</a:t>
            </a:r>
          </a:p>
          <a:p>
            <a:r>
              <a:rPr lang="en-US" dirty="0"/>
              <a:t>Hypergraph is based on the integration of several libraries</a:t>
            </a:r>
          </a:p>
          <a:p>
            <a:pPr lvl="1"/>
            <a:r>
              <a:rPr lang="en-US" dirty="0"/>
              <a:t>Graph creation “</a:t>
            </a:r>
            <a:r>
              <a:rPr lang="en-US" dirty="0" err="1"/>
              <a:t>GoJS</a:t>
            </a:r>
            <a:r>
              <a:rPr lang="en-US" dirty="0"/>
              <a:t>”: Commercial license (one time 4000€)</a:t>
            </a:r>
          </a:p>
          <a:p>
            <a:pPr lvl="1"/>
            <a:r>
              <a:rPr lang="en-US" dirty="0"/>
              <a:t>Graph creation “draw2D”: Open source MIT license </a:t>
            </a:r>
            <a:br>
              <a:rPr lang="en-US" dirty="0"/>
            </a:br>
            <a:r>
              <a:rPr lang="en-US" dirty="0"/>
              <a:t>(possible replacement of </a:t>
            </a:r>
            <a:r>
              <a:rPr lang="en-US" dirty="0" err="1"/>
              <a:t>GoJS</a:t>
            </a:r>
            <a:r>
              <a:rPr lang="en-US" dirty="0"/>
              <a:t> just started investigation in </a:t>
            </a:r>
            <a:r>
              <a:rPr lang="en-US" dirty="0" err="1"/>
              <a:t>HyperGraph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Text editor “Ace”: Open source MIT license</a:t>
            </a:r>
          </a:p>
          <a:p>
            <a:pPr lvl="1"/>
            <a:r>
              <a:rPr lang="en-US" dirty="0"/>
              <a:t>Rich text editor “Explore-Editor”: Open source MIT license</a:t>
            </a:r>
          </a:p>
          <a:p>
            <a:pPr lvl="1"/>
            <a:r>
              <a:rPr lang="en-US" dirty="0" err="1"/>
              <a:t>LateX</a:t>
            </a:r>
            <a:r>
              <a:rPr lang="en-US" dirty="0"/>
              <a:t> syntax “</a:t>
            </a:r>
            <a:r>
              <a:rPr lang="en-US" dirty="0" err="1"/>
              <a:t>Katex</a:t>
            </a:r>
            <a:r>
              <a:rPr lang="en-US" dirty="0"/>
              <a:t>”: Open source MIT license</a:t>
            </a:r>
          </a:p>
          <a:p>
            <a:pPr lvl="1"/>
            <a:r>
              <a:rPr lang="en-US" dirty="0"/>
              <a:t>Window manager “</a:t>
            </a:r>
            <a:r>
              <a:rPr lang="en-US" dirty="0" err="1"/>
              <a:t>WinBox</a:t>
            </a:r>
            <a:r>
              <a:rPr lang="en-US" dirty="0"/>
              <a:t>”: Apache license 2.0</a:t>
            </a:r>
          </a:p>
          <a:p>
            <a:pPr lvl="1"/>
            <a:r>
              <a:rPr lang="en-US" dirty="0"/>
              <a:t>Server “NodeJS”: Creative Commons Attribution 4.0</a:t>
            </a:r>
          </a:p>
          <a:p>
            <a:r>
              <a:rPr lang="en-US" dirty="0" err="1"/>
              <a:t>HyperGraph</a:t>
            </a:r>
            <a:r>
              <a:rPr lang="en-US" dirty="0"/>
              <a:t> is available in GitHub open-project under a free GPL license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7334-7763-29B0-3AF0-91DB2578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964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Why it could be useful for HRI-EU?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4C5F-EFCB-B1D4-5EE6-5F5489A7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3394"/>
            <a:ext cx="11245645" cy="5203569"/>
          </a:xfrm>
        </p:spPr>
        <p:txBody>
          <a:bodyPr/>
          <a:lstStyle/>
          <a:p>
            <a:r>
              <a:rPr lang="en-US" dirty="0"/>
              <a:t>For long time we just used </a:t>
            </a:r>
            <a:r>
              <a:rPr lang="en-US" dirty="0" err="1"/>
              <a:t>HyperGraph</a:t>
            </a:r>
            <a:r>
              <a:rPr lang="en-US" dirty="0"/>
              <a:t> for private investigations</a:t>
            </a:r>
          </a:p>
          <a:p>
            <a:r>
              <a:rPr lang="en-US" dirty="0"/>
              <a:t>First HRI use case: Avatar Receptionist</a:t>
            </a:r>
          </a:p>
          <a:p>
            <a:pPr lvl="1"/>
            <a:r>
              <a:rPr lang="en-US" sz="2000" dirty="0"/>
              <a:t>07/2020 First dialog model was based on </a:t>
            </a:r>
            <a:r>
              <a:rPr lang="en-US" sz="2000" dirty="0" err="1"/>
              <a:t>yEdit</a:t>
            </a:r>
            <a:r>
              <a:rPr lang="en-US" sz="2000" dirty="0"/>
              <a:t> + a dedicated Code generator (5 month)</a:t>
            </a:r>
          </a:p>
          <a:p>
            <a:pPr lvl="1"/>
            <a:r>
              <a:rPr lang="en-US" sz="2000" dirty="0"/>
              <a:t>02/2021 Investigation of </a:t>
            </a:r>
            <a:r>
              <a:rPr lang="en-US" sz="2000" dirty="0" err="1"/>
              <a:t>MetaEdit</a:t>
            </a:r>
            <a:r>
              <a:rPr lang="en-US" sz="2000" dirty="0"/>
              <a:t>+ for dialog model (2 month)</a:t>
            </a:r>
          </a:p>
          <a:p>
            <a:pPr lvl="1"/>
            <a:r>
              <a:rPr lang="en-US" sz="2000" dirty="0"/>
              <a:t>06/2021 Usage of </a:t>
            </a:r>
            <a:r>
              <a:rPr lang="en-US" sz="2000" dirty="0" err="1"/>
              <a:t>HyperGraph</a:t>
            </a:r>
            <a:r>
              <a:rPr lang="en-US" sz="2000" dirty="0"/>
              <a:t> to redesign dialog model (2 weeks</a:t>
            </a:r>
            <a:r>
              <a:rPr lang="en-US" dirty="0"/>
              <a:t>)</a:t>
            </a:r>
          </a:p>
          <a:p>
            <a:r>
              <a:rPr lang="en-US" dirty="0"/>
              <a:t>Second HRI use case: Potential use for impact advisor meeting</a:t>
            </a:r>
          </a:p>
          <a:p>
            <a:pPr lvl="1"/>
            <a:r>
              <a:rPr lang="en-US" sz="2000" dirty="0"/>
              <a:t>03/2023 Presentation of the potential of the tool as an HRI innovation platform</a:t>
            </a:r>
          </a:p>
          <a:p>
            <a:pPr lvl="1"/>
            <a:r>
              <a:rPr lang="en-US" sz="2000" dirty="0"/>
              <a:t>04/2023 Presentation to the Memphis project for potential use of </a:t>
            </a:r>
            <a:r>
              <a:rPr lang="en-US" sz="2000" dirty="0" err="1"/>
              <a:t>HyperGraph</a:t>
            </a:r>
            <a:endParaRPr lang="en-US" sz="2000" dirty="0"/>
          </a:p>
          <a:p>
            <a:pPr lvl="1"/>
            <a:r>
              <a:rPr lang="en-US" sz="2000" dirty="0"/>
              <a:t>04/2023 Check patentability </a:t>
            </a:r>
            <a:r>
              <a:rPr lang="en-US" sz="2000"/>
              <a:t>with Krishna</a:t>
            </a:r>
            <a:endParaRPr lang="en-US" sz="2000" dirty="0"/>
          </a:p>
          <a:p>
            <a:r>
              <a:rPr lang="en-US" dirty="0"/>
              <a:t>Third HRI use case: Request to develop LLM planning for Smile</a:t>
            </a:r>
          </a:p>
          <a:p>
            <a:pPr lvl="1"/>
            <a:r>
              <a:rPr lang="en-US" sz="2000" dirty="0"/>
              <a:t>06/2023 DSL creation for ChatGPT, Smile simulator integration, MVP of planning (1 week)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0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517</Words>
  <Application>Microsoft Office PowerPoint</Application>
  <PresentationFormat>Widescreen</PresentationFormat>
  <Paragraphs>92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 Narrow</vt:lpstr>
      <vt:lpstr>Arial</vt:lpstr>
      <vt:lpstr>Calibri</vt:lpstr>
      <vt:lpstr>Calibri Light</vt:lpstr>
      <vt:lpstr>Office Theme</vt:lpstr>
      <vt:lpstr>HyperGraph</vt:lpstr>
      <vt:lpstr>HyperGraph - Easy development of Model-driven Solutions</vt:lpstr>
      <vt:lpstr>What is HyperGraph?</vt:lpstr>
      <vt:lpstr>PowerPoint Presentation</vt:lpstr>
      <vt:lpstr>HyperGraph Usage Process</vt:lpstr>
      <vt:lpstr>Hypergraph dependencies</vt:lpstr>
      <vt:lpstr>Why it could be useful for HRI-EU?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HyperGraph</dc:title>
  <dc:creator>Frank Joublin</dc:creator>
  <cp:lastModifiedBy>Frank Joublin</cp:lastModifiedBy>
  <cp:revision>6</cp:revision>
  <dcterms:created xsi:type="dcterms:W3CDTF">2023-08-04T07:06:18Z</dcterms:created>
  <dcterms:modified xsi:type="dcterms:W3CDTF">2023-10-16T10:06:58Z</dcterms:modified>
</cp:coreProperties>
</file>